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6" r:id="rId3"/>
    <p:sldId id="268" r:id="rId4"/>
    <p:sldId id="260" r:id="rId5"/>
    <p:sldId id="267" r:id="rId6"/>
    <p:sldId id="262" r:id="rId7"/>
    <p:sldId id="258" r:id="rId8"/>
    <p:sldId id="259" r:id="rId9"/>
    <p:sldId id="257" r:id="rId10"/>
    <p:sldId id="261"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06" autoAdjust="0"/>
    <p:restoredTop sz="94660"/>
  </p:normalViewPr>
  <p:slideViewPr>
    <p:cSldViewPr snapToGrid="0">
      <p:cViewPr varScale="1">
        <p:scale>
          <a:sx n="74" d="100"/>
          <a:sy n="74" d="100"/>
        </p:scale>
        <p:origin x="58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2.png>
</file>

<file path=ppt/media/image3.png>
</file>

<file path=ppt/media/image4.png>
</file>

<file path=ppt/media/image5.jpe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2/24/2019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2/24/2019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               INFO </a:t>
            </a:r>
            <a:r>
              <a:rPr lang="en-US" dirty="0"/>
              <a:t>7374</a:t>
            </a:r>
            <a:br>
              <a:rPr lang="en-US" dirty="0"/>
            </a:br>
            <a:r>
              <a:rPr lang="en-US" dirty="0" smtClean="0"/>
              <a:t>      IMAGENET CLASSIFICATION</a:t>
            </a:r>
            <a:endParaRPr lang="en-US" dirty="0"/>
          </a:p>
        </p:txBody>
      </p:sp>
    </p:spTree>
    <p:extLst>
      <p:ext uri="{BB962C8B-B14F-4D97-AF65-F5344CB8AC3E}">
        <p14:creationId xmlns:p14="http://schemas.microsoft.com/office/powerpoint/2010/main" val="30068457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FINE TUNING</a:t>
            </a:r>
            <a:endParaRPr lang="en-US" dirty="0"/>
          </a:p>
        </p:txBody>
      </p:sp>
      <p:sp>
        <p:nvSpPr>
          <p:cNvPr id="7" name="Content Placeholder 6"/>
          <p:cNvSpPr>
            <a:spLocks noGrp="1"/>
          </p:cNvSpPr>
          <p:nvPr>
            <p:ph idx="1"/>
          </p:nvPr>
        </p:nvSpPr>
        <p:spPr>
          <a:xfrm>
            <a:off x="914400" y="1815921"/>
            <a:ext cx="10133011" cy="3975280"/>
          </a:xfrm>
        </p:spPr>
        <p:txBody>
          <a:bodyPr/>
          <a:lstStyle/>
          <a:p>
            <a:pPr lvl="0"/>
            <a:r>
              <a:rPr lang="en-US" dirty="0"/>
              <a:t>The task of fine-tuning a network is to tweak the parameters of an already trained network so that it adapts to the new task at hand.</a:t>
            </a:r>
          </a:p>
          <a:p>
            <a:pPr lvl="0"/>
            <a:r>
              <a:rPr lang="en-US" dirty="0"/>
              <a:t>The initial layers learn very general features and as we go higher up the network, the layers tend to learn patterns more specific to the task it is being trained on.</a:t>
            </a:r>
          </a:p>
          <a:p>
            <a:pPr lvl="0"/>
            <a:r>
              <a:rPr lang="en-US" dirty="0"/>
              <a:t>Thus, for fine-tuning, we keep the initial layers intact and retrain the later layers of the model.</a:t>
            </a:r>
          </a:p>
          <a:p>
            <a:endParaRPr lang="en-US" dirty="0"/>
          </a:p>
        </p:txBody>
      </p:sp>
    </p:spTree>
    <p:extLst>
      <p:ext uri="{BB962C8B-B14F-4D97-AF65-F5344CB8AC3E}">
        <p14:creationId xmlns:p14="http://schemas.microsoft.com/office/powerpoint/2010/main" val="23115447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36372" y="4290123"/>
            <a:ext cx="9427335" cy="2358915"/>
          </a:xfrm>
          <a:prstGeom prst="rect">
            <a:avLst/>
          </a:prstGeom>
        </p:spPr>
        <p:txBody>
          <a:bodyPr wrap="square">
            <a:spAutoFit/>
          </a:bodyPr>
          <a:lstStyle/>
          <a:p>
            <a:pPr marL="285750" indent="-285750">
              <a:lnSpc>
                <a:spcPct val="107000"/>
              </a:lnSpc>
              <a:spcAft>
                <a:spcPts val="800"/>
              </a:spcAft>
              <a:buFont typeface="Arial" panose="020B0604020202020204" pitchFamily="34" charset="0"/>
              <a:buChar char="•"/>
            </a:pPr>
            <a:r>
              <a:rPr lang="en-US" dirty="0">
                <a:solidFill>
                  <a:srgbClr val="212121"/>
                </a:solidFill>
                <a:latin typeface="Calibri Light" panose="020F0302020204030204" pitchFamily="34" charset="0"/>
                <a:ea typeface="Calibri" panose="020F0502020204030204" pitchFamily="34" charset="0"/>
                <a:cs typeface="Times New Roman" panose="02020603050405020304" pitchFamily="18" charset="0"/>
              </a:rPr>
              <a:t>Based on the above model, by using pre-trained features, the accuracy of the model jumped from 93% to 80.50% on the test data after applying the DenseNet201 network. </a:t>
            </a:r>
            <a:endParaRPr lang="en-US" dirty="0" smtClean="0">
              <a:solidFill>
                <a:srgbClr val="212121"/>
              </a:solidFill>
              <a:latin typeface="Calibri Light" panose="020F03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dirty="0" smtClean="0">
                <a:solidFill>
                  <a:srgbClr val="212121"/>
                </a:solidFill>
                <a:latin typeface="Calibri Light" panose="020F0302020204030204" pitchFamily="34" charset="0"/>
                <a:ea typeface="Calibri" panose="020F0502020204030204" pitchFamily="34" charset="0"/>
                <a:cs typeface="Times New Roman" panose="02020603050405020304" pitchFamily="18" charset="0"/>
              </a:rPr>
              <a:t>Also</a:t>
            </a:r>
            <a:r>
              <a:rPr lang="en-US" dirty="0">
                <a:solidFill>
                  <a:srgbClr val="212121"/>
                </a:solidFill>
                <a:latin typeface="Calibri Light" panose="020F0302020204030204" pitchFamily="34" charset="0"/>
                <a:ea typeface="Calibri" panose="020F0502020204030204" pitchFamily="34" charset="0"/>
                <a:cs typeface="Times New Roman" panose="02020603050405020304" pitchFamily="18" charset="0"/>
              </a:rPr>
              <a:t>, the number of trainable parameters in the transfer model is low as compared to scratch model. Apart from this, the CNN scratch model took around 15 minutes to train on CPU, while the transfer model took less than a minute to train the model</a:t>
            </a:r>
            <a:r>
              <a:rPr lang="en-US" dirty="0" smtClean="0">
                <a:solidFill>
                  <a:srgbClr val="212121"/>
                </a:solidFill>
                <a:latin typeface="Calibri Light" panose="020F0302020204030204" pitchFamily="34" charset="0"/>
                <a:ea typeface="Calibri" panose="020F0502020204030204" pitchFamily="34" charset="0"/>
                <a:cs typeface="Times New Roman" panose="02020603050405020304" pitchFamily="18" charset="0"/>
              </a:rPr>
              <a:t>.</a:t>
            </a:r>
          </a:p>
          <a:p>
            <a:pPr marL="285750" indent="-285750">
              <a:lnSpc>
                <a:spcPct val="107000"/>
              </a:lnSpc>
              <a:spcAft>
                <a:spcPts val="800"/>
              </a:spcAft>
              <a:buFont typeface="Arial" panose="020B0604020202020204" pitchFamily="34" charset="0"/>
              <a:buChar char="•"/>
            </a:pPr>
            <a:r>
              <a:rPr lang="en-US" dirty="0" smtClean="0">
                <a:solidFill>
                  <a:srgbClr val="212121"/>
                </a:solidFill>
                <a:latin typeface="Calibri Light" panose="020F0302020204030204" pitchFamily="34" charset="0"/>
                <a:ea typeface="Calibri" panose="020F0502020204030204" pitchFamily="34" charset="0"/>
                <a:cs typeface="Times New Roman" panose="02020603050405020304" pitchFamily="18" charset="0"/>
              </a:rPr>
              <a:t> </a:t>
            </a:r>
            <a:r>
              <a:rPr lang="en-US" dirty="0">
                <a:solidFill>
                  <a:srgbClr val="212121"/>
                </a:solidFill>
                <a:latin typeface="Calibri Light" panose="020F0302020204030204" pitchFamily="34" charset="0"/>
                <a:ea typeface="Calibri" panose="020F0502020204030204" pitchFamily="34" charset="0"/>
                <a:cs typeface="Times New Roman" panose="02020603050405020304" pitchFamily="18" charset="0"/>
              </a:rPr>
              <a:t>We can conclude that the use of Fine </a:t>
            </a:r>
            <a:r>
              <a:rPr lang="en-US" dirty="0" smtClean="0">
                <a:solidFill>
                  <a:srgbClr val="212121"/>
                </a:solidFill>
                <a:latin typeface="Calibri Light" panose="020F0302020204030204" pitchFamily="34" charset="0"/>
                <a:ea typeface="Calibri" panose="020F0502020204030204" pitchFamily="34" charset="0"/>
                <a:cs typeface="Times New Roman" panose="02020603050405020304" pitchFamily="18" charset="0"/>
              </a:rPr>
              <a:t>Tuning </a:t>
            </a:r>
            <a:r>
              <a:rPr lang="en-US" dirty="0">
                <a:solidFill>
                  <a:srgbClr val="212121"/>
                </a:solidFill>
                <a:latin typeface="Calibri Light" panose="020F0302020204030204" pitchFamily="34" charset="0"/>
                <a:ea typeface="Calibri" panose="020F0502020204030204" pitchFamily="34" charset="0"/>
                <a:cs typeface="Times New Roman" panose="02020603050405020304" pitchFamily="18" charset="0"/>
              </a:rPr>
              <a:t>not only improves the performance of the model but also is computationally efficient.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9859" y="531620"/>
            <a:ext cx="8461420" cy="975208"/>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487" y="1893194"/>
            <a:ext cx="11256136" cy="1609859"/>
          </a:xfrm>
          <a:prstGeom prst="rect">
            <a:avLst/>
          </a:prstGeom>
        </p:spPr>
      </p:pic>
    </p:spTree>
    <p:extLst>
      <p:ext uri="{BB962C8B-B14F-4D97-AF65-F5344CB8AC3E}">
        <p14:creationId xmlns:p14="http://schemas.microsoft.com/office/powerpoint/2010/main" val="23353153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SIMPLE MODEL</a:t>
            </a:r>
            <a:endParaRPr lang="en-US" dirty="0"/>
          </a:p>
        </p:txBody>
      </p:sp>
      <p:sp>
        <p:nvSpPr>
          <p:cNvPr id="3" name="Content Placeholder 2"/>
          <p:cNvSpPr>
            <a:spLocks noGrp="1"/>
          </p:cNvSpPr>
          <p:nvPr>
            <p:ph idx="1"/>
          </p:nvPr>
        </p:nvSpPr>
        <p:spPr>
          <a:xfrm>
            <a:off x="1051260" y="1876000"/>
            <a:ext cx="9905999" cy="3541714"/>
          </a:xfrm>
        </p:spPr>
        <p:txBody>
          <a:bodyPr/>
          <a:lstStyle/>
          <a:p>
            <a:r>
              <a:rPr lang="en-US" dirty="0"/>
              <a:t>The </a:t>
            </a:r>
            <a:r>
              <a:rPr lang="en-US" dirty="0" err="1"/>
              <a:t>ImageNet</a:t>
            </a:r>
            <a:r>
              <a:rPr lang="en-US" dirty="0"/>
              <a:t> project is a large visual database designed for use in visual object recognition software research. </a:t>
            </a:r>
            <a:endParaRPr lang="en-US" dirty="0" smtClean="0"/>
          </a:p>
          <a:p>
            <a:r>
              <a:rPr lang="en-US" dirty="0" smtClean="0"/>
              <a:t>More </a:t>
            </a:r>
            <a:r>
              <a:rPr lang="en-US" dirty="0"/>
              <a:t>than 14 million images have been hand-annotated by the project to indicate what objects are pictured and in at least one million of the images, bounding boxes are also provided</a:t>
            </a:r>
            <a:r>
              <a:rPr lang="en-US" dirty="0" smtClean="0"/>
              <a:t>.</a:t>
            </a:r>
          </a:p>
          <a:p>
            <a:r>
              <a:rPr lang="en-US" dirty="0"/>
              <a:t> </a:t>
            </a:r>
            <a:r>
              <a:rPr lang="en-US" dirty="0" err="1"/>
              <a:t>ImageNet</a:t>
            </a:r>
            <a:r>
              <a:rPr lang="en-US" dirty="0"/>
              <a:t> contains more than 20,000 categories with a typical category, such as "balloon" or "strawberry", consisting of several hundred images.</a:t>
            </a:r>
            <a:endParaRPr lang="en-US" dirty="0"/>
          </a:p>
        </p:txBody>
      </p:sp>
    </p:spTree>
    <p:extLst>
      <p:ext uri="{BB962C8B-B14F-4D97-AF65-F5344CB8AC3E}">
        <p14:creationId xmlns:p14="http://schemas.microsoft.com/office/powerpoint/2010/main" val="13143534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25768" y="321973"/>
            <a:ext cx="8860665" cy="5847008"/>
          </a:xfrm>
        </p:spPr>
      </p:pic>
    </p:spTree>
    <p:extLst>
      <p:ext uri="{BB962C8B-B14F-4D97-AF65-F5344CB8AC3E}">
        <p14:creationId xmlns:p14="http://schemas.microsoft.com/office/powerpoint/2010/main" val="29384248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0196" y="0"/>
            <a:ext cx="9905998" cy="1478570"/>
          </a:xfrm>
        </p:spPr>
        <p:txBody>
          <a:bodyPr/>
          <a:lstStyle/>
          <a:p>
            <a:r>
              <a:rPr lang="en-US" dirty="0" smtClean="0"/>
              <a:t>ALEXNET</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20462" y="1476361"/>
            <a:ext cx="9205732" cy="4937317"/>
          </a:xfrm>
        </p:spPr>
      </p:pic>
    </p:spTree>
    <p:extLst>
      <p:ext uri="{BB962C8B-B14F-4D97-AF65-F5344CB8AC3E}">
        <p14:creationId xmlns:p14="http://schemas.microsoft.com/office/powerpoint/2010/main" val="32948001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 KERAS</a:t>
            </a:r>
            <a:endParaRPr lang="en-US" dirty="0"/>
          </a:p>
        </p:txBody>
      </p:sp>
      <p:sp>
        <p:nvSpPr>
          <p:cNvPr id="3" name="Content Placeholder 2"/>
          <p:cNvSpPr>
            <a:spLocks noGrp="1"/>
          </p:cNvSpPr>
          <p:nvPr>
            <p:ph idx="1"/>
          </p:nvPr>
        </p:nvSpPr>
        <p:spPr/>
        <p:txBody>
          <a:bodyPr/>
          <a:lstStyle/>
          <a:p>
            <a:r>
              <a:rPr lang="en-US" dirty="0" err="1"/>
              <a:t>Autokeras</a:t>
            </a:r>
            <a:r>
              <a:rPr lang="en-US" dirty="0"/>
              <a:t> is a automated open source ML tool which help deep-learning researcher mainly for  (2D) Image classification. </a:t>
            </a:r>
            <a:endParaRPr lang="en-US" dirty="0" smtClean="0"/>
          </a:p>
          <a:p>
            <a:r>
              <a:rPr lang="en-US" dirty="0" smtClean="0"/>
              <a:t>It </a:t>
            </a:r>
            <a:r>
              <a:rPr lang="en-US" dirty="0"/>
              <a:t>is the only thing that is implemented so far and it is missing on many things to be implemented which includes 3D Convolutional Neural Networks, 1D Convolutional Neural Networks, RNNs for speech recognition, normal regression / classifiers RNNs for text, Parallel model training and evaluation Proper memory management; current memory problems cause by </a:t>
            </a:r>
            <a:r>
              <a:rPr lang="en-US" dirty="0" err="1"/>
              <a:t>PyTorch</a:t>
            </a:r>
            <a:endParaRPr lang="en-US" dirty="0"/>
          </a:p>
        </p:txBody>
      </p:sp>
    </p:spTree>
    <p:extLst>
      <p:ext uri="{BB962C8B-B14F-4D97-AF65-F5344CB8AC3E}">
        <p14:creationId xmlns:p14="http://schemas.microsoft.com/office/powerpoint/2010/main" val="24133532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90930" y="1323202"/>
            <a:ext cx="8425909" cy="5257901"/>
          </a:xfrm>
        </p:spPr>
      </p:pic>
      <p:sp>
        <p:nvSpPr>
          <p:cNvPr id="5" name="TextBox 4"/>
          <p:cNvSpPr txBox="1"/>
          <p:nvPr/>
        </p:nvSpPr>
        <p:spPr>
          <a:xfrm>
            <a:off x="1004550" y="360608"/>
            <a:ext cx="4069725" cy="707886"/>
          </a:xfrm>
          <a:prstGeom prst="rect">
            <a:avLst/>
          </a:prstGeom>
          <a:noFill/>
        </p:spPr>
        <p:txBody>
          <a:bodyPr wrap="square" rtlCol="0">
            <a:spAutoFit/>
          </a:bodyPr>
          <a:lstStyle/>
          <a:p>
            <a:r>
              <a:rPr lang="en-US" sz="4000" dirty="0" smtClean="0"/>
              <a:t>AUTO KERAS</a:t>
            </a:r>
            <a:endParaRPr lang="en-US" sz="4000" dirty="0"/>
          </a:p>
        </p:txBody>
      </p:sp>
    </p:spTree>
    <p:extLst>
      <p:ext uri="{BB962C8B-B14F-4D97-AF65-F5344CB8AC3E}">
        <p14:creationId xmlns:p14="http://schemas.microsoft.com/office/powerpoint/2010/main" val="29144859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4709" y="1375288"/>
            <a:ext cx="7997781" cy="5328166"/>
          </a:xfrm>
          <a:prstGeom prst="rect">
            <a:avLst/>
          </a:prstGeom>
        </p:spPr>
      </p:pic>
      <p:sp>
        <p:nvSpPr>
          <p:cNvPr id="7" name="TextBox 6"/>
          <p:cNvSpPr txBox="1"/>
          <p:nvPr/>
        </p:nvSpPr>
        <p:spPr>
          <a:xfrm>
            <a:off x="927279" y="437882"/>
            <a:ext cx="5525036" cy="646331"/>
          </a:xfrm>
          <a:prstGeom prst="rect">
            <a:avLst/>
          </a:prstGeom>
          <a:noFill/>
        </p:spPr>
        <p:txBody>
          <a:bodyPr wrap="square" rtlCol="0">
            <a:spAutoFit/>
          </a:bodyPr>
          <a:lstStyle/>
          <a:p>
            <a:r>
              <a:rPr lang="en-US" sz="3600" dirty="0" smtClean="0"/>
              <a:t>DENSENET201</a:t>
            </a:r>
            <a:endParaRPr lang="en-US" sz="3600" dirty="0"/>
          </a:p>
        </p:txBody>
      </p:sp>
    </p:spTree>
    <p:extLst>
      <p:ext uri="{BB962C8B-B14F-4D97-AF65-F5344CB8AC3E}">
        <p14:creationId xmlns:p14="http://schemas.microsoft.com/office/powerpoint/2010/main" val="22425566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9650" y="373487"/>
            <a:ext cx="10274672" cy="2292440"/>
          </a:xfrm>
        </p:spPr>
      </p:pic>
      <p:graphicFrame>
        <p:nvGraphicFramePr>
          <p:cNvPr id="7" name="Table 6"/>
          <p:cNvGraphicFramePr>
            <a:graphicFrameLocks noGrp="1"/>
          </p:cNvGraphicFramePr>
          <p:nvPr>
            <p:extLst>
              <p:ext uri="{D42A27DB-BD31-4B8C-83A1-F6EECF244321}">
                <p14:modId xmlns:p14="http://schemas.microsoft.com/office/powerpoint/2010/main" val="1795704987"/>
              </p:ext>
            </p:extLst>
          </p:nvPr>
        </p:nvGraphicFramePr>
        <p:xfrm>
          <a:off x="1159097" y="3013657"/>
          <a:ext cx="9775068" cy="2377440"/>
        </p:xfrm>
        <a:graphic>
          <a:graphicData uri="http://schemas.openxmlformats.org/drawingml/2006/table">
            <a:tbl>
              <a:tblPr firstRow="1" bandRow="1">
                <a:tableStyleId>{5C22544A-7EE6-4342-B048-85BDC9FD1C3A}</a:tableStyleId>
              </a:tblPr>
              <a:tblGrid>
                <a:gridCol w="2443767"/>
                <a:gridCol w="2443767"/>
                <a:gridCol w="2443767"/>
                <a:gridCol w="2443767"/>
              </a:tblGrid>
              <a:tr h="333129">
                <a:tc>
                  <a:txBody>
                    <a:bodyPr/>
                    <a:lstStyle/>
                    <a:p>
                      <a:r>
                        <a:rPr lang="en-US" dirty="0" smtClean="0"/>
                        <a:t> Model ID</a:t>
                      </a:r>
                      <a:endParaRPr lang="en-US" dirty="0"/>
                    </a:p>
                  </a:txBody>
                  <a:tcPr/>
                </a:tc>
                <a:tc>
                  <a:txBody>
                    <a:bodyPr/>
                    <a:lstStyle/>
                    <a:p>
                      <a:r>
                        <a:rPr lang="en-US" dirty="0" err="1" smtClean="0"/>
                        <a:t>ImageNet</a:t>
                      </a:r>
                      <a:r>
                        <a:rPr lang="en-US" dirty="0" smtClean="0"/>
                        <a:t> </a:t>
                      </a:r>
                      <a:r>
                        <a:rPr lang="en-US" dirty="0" err="1" smtClean="0"/>
                        <a:t>Acc</a:t>
                      </a:r>
                      <a:r>
                        <a:rPr lang="en-US" dirty="0" smtClean="0"/>
                        <a:t> (Top 1)</a:t>
                      </a:r>
                      <a:endParaRPr lang="en-US" dirty="0"/>
                    </a:p>
                  </a:txBody>
                  <a:tcPr/>
                </a:tc>
                <a:tc>
                  <a:txBody>
                    <a:bodyPr/>
                    <a:lstStyle/>
                    <a:p>
                      <a:r>
                        <a:rPr lang="en-US" dirty="0" smtClean="0"/>
                        <a:t> </a:t>
                      </a:r>
                      <a:r>
                        <a:rPr lang="en-US" dirty="0" err="1" smtClean="0"/>
                        <a:t>ImageNet</a:t>
                      </a:r>
                      <a:r>
                        <a:rPr lang="en-US" dirty="0" smtClean="0"/>
                        <a:t> </a:t>
                      </a:r>
                      <a:r>
                        <a:rPr lang="en-US" dirty="0" err="1" smtClean="0"/>
                        <a:t>Acc</a:t>
                      </a:r>
                      <a:r>
                        <a:rPr lang="en-US" dirty="0" smtClean="0"/>
                        <a:t> (Top 5)</a:t>
                      </a:r>
                      <a:endParaRPr lang="en-US" dirty="0"/>
                    </a:p>
                  </a:txBody>
                  <a:tcPr/>
                </a:tc>
                <a:tc>
                  <a:txBody>
                    <a:bodyPr/>
                    <a:lstStyle/>
                    <a:p>
                      <a:r>
                        <a:rPr lang="en-US" dirty="0" err="1" smtClean="0"/>
                        <a:t>Params</a:t>
                      </a:r>
                      <a:r>
                        <a:rPr lang="en-US" dirty="0" smtClean="0"/>
                        <a:t> (M)</a:t>
                      </a:r>
                      <a:endParaRPr lang="en-US" dirty="0"/>
                    </a:p>
                  </a:txBody>
                  <a:tcPr/>
                </a:tc>
              </a:tr>
              <a:tr h="34431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DenseNet-121</a:t>
                      </a:r>
                    </a:p>
                  </a:txBody>
                  <a:tcPr/>
                </a:tc>
                <a:tc>
                  <a:txBody>
                    <a:bodyPr/>
                    <a:lstStyle/>
                    <a:p>
                      <a:r>
                        <a:rPr lang="en-US" dirty="0" smtClean="0"/>
                        <a:t>25.02 % </a:t>
                      </a:r>
                      <a:endParaRPr lang="en-US" dirty="0"/>
                    </a:p>
                  </a:txBody>
                  <a:tcPr/>
                </a:tc>
                <a:tc>
                  <a:txBody>
                    <a:bodyPr/>
                    <a:lstStyle/>
                    <a:p>
                      <a:r>
                        <a:rPr lang="en-US" dirty="0" smtClean="0"/>
                        <a:t>7.71</a:t>
                      </a:r>
                      <a:endParaRPr lang="en-US" dirty="0"/>
                    </a:p>
                  </a:txBody>
                  <a:tcPr/>
                </a:tc>
                <a:tc>
                  <a:txBody>
                    <a:bodyPr/>
                    <a:lstStyle/>
                    <a:p>
                      <a:r>
                        <a:rPr lang="en-US" dirty="0" smtClean="0"/>
                        <a:t> 8.0 </a:t>
                      </a:r>
                      <a:endParaRPr lang="en-US" dirty="0"/>
                    </a:p>
                  </a:txBody>
                  <a:tcPr/>
                </a:tc>
              </a:tr>
              <a:tr h="333129">
                <a:tc>
                  <a:txBody>
                    <a:bodyPr/>
                    <a:lstStyle/>
                    <a:p>
                      <a:r>
                        <a:rPr lang="en-US" dirty="0" smtClean="0"/>
                        <a:t>DenseNet-169 </a:t>
                      </a:r>
                      <a:endParaRPr lang="en-US" dirty="0"/>
                    </a:p>
                  </a:txBody>
                  <a:tcPr/>
                </a:tc>
                <a:tc>
                  <a:txBody>
                    <a:bodyPr/>
                    <a:lstStyle/>
                    <a:p>
                      <a:r>
                        <a:rPr lang="en-US" dirty="0" smtClean="0"/>
                        <a:t>23.80 % </a:t>
                      </a:r>
                      <a:endParaRPr lang="en-US" dirty="0"/>
                    </a:p>
                  </a:txBody>
                  <a:tcPr/>
                </a:tc>
                <a:tc>
                  <a:txBody>
                    <a:bodyPr/>
                    <a:lstStyle/>
                    <a:p>
                      <a:r>
                        <a:rPr lang="en-US" dirty="0" smtClean="0"/>
                        <a:t>6.85 % </a:t>
                      </a:r>
                      <a:endParaRPr lang="en-US" dirty="0"/>
                    </a:p>
                  </a:txBody>
                  <a:tcPr/>
                </a:tc>
                <a:tc>
                  <a:txBody>
                    <a:bodyPr/>
                    <a:lstStyle/>
                    <a:p>
                      <a:r>
                        <a:rPr lang="en-US" dirty="0" smtClean="0"/>
                        <a:t> 14.3 </a:t>
                      </a:r>
                      <a:endParaRPr lang="en-US" dirty="0"/>
                    </a:p>
                  </a:txBody>
                  <a:tcPr/>
                </a:tc>
              </a:tr>
              <a:tr h="5829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DenseNet-201</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22.58</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6.34 % </a:t>
                      </a:r>
                    </a:p>
                    <a:p>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20.2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txBody>
                  <a:tcPr/>
                </a:tc>
              </a:tr>
              <a:tr h="582976">
                <a:tc>
                  <a:txBody>
                    <a:bodyPr/>
                    <a:lstStyle/>
                    <a:p>
                      <a:r>
                        <a:rPr lang="en-US" dirty="0" smtClean="0"/>
                        <a:t>DenseNet-161</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22.20 % </a:t>
                      </a:r>
                    </a:p>
                    <a:p>
                      <a:endParaRPr lang="en-US" dirty="0"/>
                    </a:p>
                  </a:txBody>
                  <a:tcPr/>
                </a:tc>
                <a:tc>
                  <a:txBody>
                    <a:bodyPr/>
                    <a:lstStyle/>
                    <a:p>
                      <a:r>
                        <a:rPr lang="en-US" dirty="0" smtClean="0"/>
                        <a:t> -   % </a:t>
                      </a:r>
                      <a:endParaRPr lang="en-US" dirty="0"/>
                    </a:p>
                  </a:txBody>
                  <a:tcPr/>
                </a:tc>
                <a:tc>
                  <a:txBody>
                    <a:bodyPr/>
                    <a:lstStyle/>
                    <a:p>
                      <a:r>
                        <a:rPr lang="en-US" dirty="0" smtClean="0"/>
                        <a:t>28.9</a:t>
                      </a:r>
                      <a:endParaRPr lang="en-US" dirty="0"/>
                    </a:p>
                  </a:txBody>
                  <a:tcPr/>
                </a:tc>
              </a:tr>
            </a:tbl>
          </a:graphicData>
        </a:graphic>
      </p:graphicFrame>
    </p:spTree>
    <p:extLst>
      <p:ext uri="{BB962C8B-B14F-4D97-AF65-F5344CB8AC3E}">
        <p14:creationId xmlns:p14="http://schemas.microsoft.com/office/powerpoint/2010/main" val="351159759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29449" y="0"/>
            <a:ext cx="8791575" cy="998583"/>
          </a:xfrm>
        </p:spPr>
        <p:txBody>
          <a:bodyPr/>
          <a:lstStyle/>
          <a:p>
            <a:r>
              <a:rPr lang="en-US" dirty="0" smtClean="0"/>
              <a:t>TRANSFER LEARNING</a:t>
            </a:r>
            <a:endParaRPr lang="en-US" dirty="0"/>
          </a:p>
        </p:txBody>
      </p:sp>
      <p:sp>
        <p:nvSpPr>
          <p:cNvPr id="3" name="Subtitle 2"/>
          <p:cNvSpPr>
            <a:spLocks noGrp="1"/>
          </p:cNvSpPr>
          <p:nvPr>
            <p:ph type="subTitle" idx="1"/>
          </p:nvPr>
        </p:nvSpPr>
        <p:spPr>
          <a:xfrm>
            <a:off x="824248" y="1236373"/>
            <a:ext cx="10354614" cy="5357610"/>
          </a:xfrm>
        </p:spPr>
        <p:txBody>
          <a:bodyPr>
            <a:normAutofit/>
          </a:bodyPr>
          <a:lstStyle/>
          <a:p>
            <a:pPr marL="342900" indent="-342900">
              <a:buFont typeface="Arial" panose="020B0604020202020204" pitchFamily="34" charset="0"/>
              <a:buChar char="•"/>
            </a:pPr>
            <a:r>
              <a:rPr lang="en-US" dirty="0"/>
              <a:t>Transfer learning is a machine learning technique where a model trained on one task is re-purposed on a second related </a:t>
            </a:r>
            <a:r>
              <a:rPr lang="en-US" dirty="0" smtClean="0"/>
              <a:t>task</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smtClean="0"/>
          </a:p>
        </p:txBody>
      </p:sp>
      <p:pic>
        <p:nvPicPr>
          <p:cNvPr id="4" name="Picture 3" descr="Three ways in which transfer might improve learning"/>
          <p:cNvPicPr/>
          <p:nvPr/>
        </p:nvPicPr>
        <p:blipFill>
          <a:blip r:embed="rId2">
            <a:extLst>
              <a:ext uri="{28A0092B-C50C-407E-A947-70E740481C1C}">
                <a14:useLocalDpi xmlns:a14="http://schemas.microsoft.com/office/drawing/2010/main" val="0"/>
              </a:ext>
            </a:extLst>
          </a:blip>
          <a:srcRect/>
          <a:stretch>
            <a:fillRect/>
          </a:stretch>
        </p:blipFill>
        <p:spPr bwMode="auto">
          <a:xfrm>
            <a:off x="2218654" y="2308977"/>
            <a:ext cx="6286500" cy="3811270"/>
          </a:xfrm>
          <a:prstGeom prst="rect">
            <a:avLst/>
          </a:prstGeom>
          <a:noFill/>
          <a:ln>
            <a:noFill/>
          </a:ln>
        </p:spPr>
      </p:pic>
    </p:spTree>
    <p:extLst>
      <p:ext uri="{BB962C8B-B14F-4D97-AF65-F5344CB8AC3E}">
        <p14:creationId xmlns:p14="http://schemas.microsoft.com/office/powerpoint/2010/main" val="385092893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63</TotalTime>
  <Words>349</Words>
  <Application>Microsoft Office PowerPoint</Application>
  <PresentationFormat>Widescreen</PresentationFormat>
  <Paragraphs>40</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Times New Roman</vt:lpstr>
      <vt:lpstr>Trebuchet MS</vt:lpstr>
      <vt:lpstr>Tw Cen MT</vt:lpstr>
      <vt:lpstr>Circuit</vt:lpstr>
      <vt:lpstr>               INFO 7374       IMAGENET CLASSIFICATION</vt:lpstr>
      <vt:lpstr>SIMPLE MODEL</vt:lpstr>
      <vt:lpstr>PowerPoint Presentation</vt:lpstr>
      <vt:lpstr>ALEXNET</vt:lpstr>
      <vt:lpstr>AUTO KERAS</vt:lpstr>
      <vt:lpstr>PowerPoint Presentation</vt:lpstr>
      <vt:lpstr>PowerPoint Presentation</vt:lpstr>
      <vt:lpstr>PowerPoint Presentation</vt:lpstr>
      <vt:lpstr>TRANSFER LEARNING</vt:lpstr>
      <vt:lpstr>FINE TUNING</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 7374       IMAGENET CLASSIFICATION</dc:title>
  <dc:creator>Rajeshree Kale</dc:creator>
  <cp:lastModifiedBy>Rajeshree Kale</cp:lastModifiedBy>
  <cp:revision>6</cp:revision>
  <dcterms:created xsi:type="dcterms:W3CDTF">2019-02-25T01:48:26Z</dcterms:created>
  <dcterms:modified xsi:type="dcterms:W3CDTF">2019-02-25T02:52:09Z</dcterms:modified>
</cp:coreProperties>
</file>

<file path=docProps/thumbnail.jpeg>
</file>